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62" r:id="rId5"/>
    <p:sldId id="259" r:id="rId6"/>
    <p:sldId id="263" r:id="rId7"/>
    <p:sldId id="260" r:id="rId8"/>
    <p:sldId id="261" r:id="rId9"/>
  </p:sldIdLst>
  <p:sldSz cx="12192000" cy="6858000"/>
  <p:notesSz cx="121920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4" d="100"/>
          <a:sy n="84" d="100"/>
        </p:scale>
        <p:origin x="629" y="7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1" i="0">
                <a:solidFill>
                  <a:srgbClr val="252525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1" i="0">
                <a:solidFill>
                  <a:srgbClr val="252525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10/7/2024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1" i="0">
                <a:solidFill>
                  <a:srgbClr val="252525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rgbClr val="252525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10/7/2024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1" i="0">
                <a:solidFill>
                  <a:srgbClr val="252525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10/7/2024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1" i="0">
                <a:solidFill>
                  <a:srgbClr val="252525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10/7/2024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10/7/2024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608012" y="609600"/>
            <a:ext cx="10972800" cy="5638800"/>
          </a:xfrm>
          <a:custGeom>
            <a:avLst/>
            <a:gdLst/>
            <a:ahLst/>
            <a:cxnLst/>
            <a:rect l="l" t="t" r="r" b="b"/>
            <a:pathLst>
              <a:path w="10972800" h="5638800">
                <a:moveTo>
                  <a:pt x="0" y="5638800"/>
                </a:moveTo>
                <a:lnTo>
                  <a:pt x="10972800" y="5638800"/>
                </a:lnTo>
                <a:lnTo>
                  <a:pt x="10972800" y="0"/>
                </a:lnTo>
                <a:lnTo>
                  <a:pt x="0" y="0"/>
                </a:lnTo>
                <a:lnTo>
                  <a:pt x="0" y="5638800"/>
                </a:lnTo>
                <a:close/>
              </a:path>
            </a:pathLst>
          </a:custGeom>
          <a:ln w="15875">
            <a:solidFill>
              <a:srgbClr val="83992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8" name="bg object 1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0" y="3153791"/>
            <a:ext cx="761503" cy="606424"/>
          </a:xfrm>
          <a:prstGeom prst="rect">
            <a:avLst/>
          </a:prstGeom>
        </p:spPr>
      </p:pic>
      <p:pic>
        <p:nvPicPr>
          <p:cNvPr id="19" name="bg object 1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1436985" y="3153791"/>
            <a:ext cx="755015" cy="606424"/>
          </a:xfrm>
          <a:prstGeom prst="rect">
            <a:avLst/>
          </a:prstGeom>
        </p:spPr>
      </p:pic>
      <p:sp>
        <p:nvSpPr>
          <p:cNvPr id="20" name="bg object 20"/>
          <p:cNvSpPr/>
          <p:nvPr/>
        </p:nvSpPr>
        <p:spPr>
          <a:xfrm>
            <a:off x="1396110" y="2421508"/>
            <a:ext cx="9407525" cy="0"/>
          </a:xfrm>
          <a:custGeom>
            <a:avLst/>
            <a:gdLst/>
            <a:ahLst/>
            <a:cxnLst/>
            <a:rect l="l" t="t" r="r" b="b"/>
            <a:pathLst>
              <a:path w="9407525">
                <a:moveTo>
                  <a:pt x="0" y="0"/>
                </a:moveTo>
                <a:lnTo>
                  <a:pt x="9407398" y="0"/>
                </a:lnTo>
              </a:path>
            </a:pathLst>
          </a:custGeom>
          <a:ln w="15875">
            <a:solidFill>
              <a:srgbClr val="83992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901950" y="970915"/>
            <a:ext cx="6388100" cy="635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1" i="0">
                <a:solidFill>
                  <a:srgbClr val="252525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374394" y="2936952"/>
            <a:ext cx="9339580" cy="26689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1" i="0">
                <a:solidFill>
                  <a:srgbClr val="252525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10/7/2024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201" y="-304797"/>
            <a:ext cx="12191999" cy="7543797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0" y="1532953"/>
            <a:ext cx="12192000" cy="3851275"/>
            <a:chOff x="0" y="1532953"/>
            <a:chExt cx="12192000" cy="3851275"/>
          </a:xfrm>
        </p:grpSpPr>
        <p:sp>
          <p:nvSpPr>
            <p:cNvPr id="4" name="object 4"/>
            <p:cNvSpPr/>
            <p:nvPr/>
          </p:nvSpPr>
          <p:spPr>
            <a:xfrm>
              <a:off x="2328291" y="1540891"/>
              <a:ext cx="7543800" cy="3835400"/>
            </a:xfrm>
            <a:custGeom>
              <a:avLst/>
              <a:gdLst/>
              <a:ahLst/>
              <a:cxnLst/>
              <a:rect l="l" t="t" r="r" b="b"/>
              <a:pathLst>
                <a:path w="7543800" h="3835400">
                  <a:moveTo>
                    <a:pt x="0" y="3835400"/>
                  </a:moveTo>
                  <a:lnTo>
                    <a:pt x="7543800" y="3835400"/>
                  </a:lnTo>
                  <a:lnTo>
                    <a:pt x="7543800" y="0"/>
                  </a:lnTo>
                  <a:lnTo>
                    <a:pt x="0" y="0"/>
                  </a:lnTo>
                  <a:lnTo>
                    <a:pt x="0" y="3835400"/>
                  </a:lnTo>
                  <a:close/>
                </a:path>
              </a:pathLst>
            </a:custGeom>
            <a:ln w="15875">
              <a:solidFill>
                <a:srgbClr val="83992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3147568"/>
              <a:ext cx="2461089" cy="612647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736201" y="3147568"/>
              <a:ext cx="2455799" cy="612647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2692399" y="3522091"/>
              <a:ext cx="6816090" cy="0"/>
            </a:xfrm>
            <a:custGeom>
              <a:avLst/>
              <a:gdLst/>
              <a:ahLst/>
              <a:cxnLst/>
              <a:rect l="l" t="t" r="r" b="b"/>
              <a:pathLst>
                <a:path w="6816090">
                  <a:moveTo>
                    <a:pt x="0" y="0"/>
                  </a:moveTo>
                  <a:lnTo>
                    <a:pt x="6815708" y="0"/>
                  </a:lnTo>
                </a:path>
              </a:pathLst>
            </a:custGeom>
            <a:ln w="15875">
              <a:solidFill>
                <a:srgbClr val="83992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3416300" y="2450668"/>
            <a:ext cx="5368925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390900" algn="l"/>
              </a:tabLst>
            </a:pPr>
            <a:r>
              <a:rPr sz="5400" b="0" spc="-10" dirty="0">
                <a:latin typeface="Times New Roman"/>
                <a:cs typeface="Times New Roman"/>
              </a:rPr>
              <a:t>PARKING</a:t>
            </a:r>
            <a:r>
              <a:rPr sz="5400" b="0" dirty="0">
                <a:latin typeface="Times New Roman"/>
                <a:cs typeface="Times New Roman"/>
              </a:rPr>
              <a:t>	</a:t>
            </a:r>
            <a:r>
              <a:rPr sz="5400" b="0" spc="225" dirty="0">
                <a:latin typeface="Times New Roman"/>
                <a:cs typeface="Times New Roman"/>
              </a:rPr>
              <a:t>ZONE</a:t>
            </a:r>
            <a:endParaRPr sz="54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280405" y="3557443"/>
            <a:ext cx="3768725" cy="1306830"/>
          </a:xfrm>
          <a:prstGeom prst="rect">
            <a:avLst/>
          </a:prstGeom>
        </p:spPr>
        <p:txBody>
          <a:bodyPr vert="horz" wrap="square" lIns="0" tIns="895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5"/>
              </a:spcBef>
            </a:pPr>
            <a:r>
              <a:rPr sz="1600" spc="-10" dirty="0">
                <a:latin typeface="Times New Roman"/>
                <a:cs typeface="Times New Roman"/>
              </a:rPr>
              <a:t>TEAM</a:t>
            </a:r>
            <a:r>
              <a:rPr sz="1600" spc="-6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MEMBERS:</a:t>
            </a:r>
            <a:endParaRPr sz="1600">
              <a:latin typeface="Times New Roman"/>
              <a:cs typeface="Times New Roman"/>
            </a:endParaRPr>
          </a:p>
          <a:p>
            <a:pPr marL="1516380" marR="5080" indent="50165">
              <a:lnSpc>
                <a:spcPct val="131200"/>
              </a:lnSpc>
            </a:pPr>
            <a:r>
              <a:rPr sz="1600" spc="-10" dirty="0">
                <a:latin typeface="Times New Roman"/>
                <a:cs typeface="Times New Roman"/>
              </a:rPr>
              <a:t>PREMKUMAR.A ROHITH.S </a:t>
            </a:r>
            <a:r>
              <a:rPr sz="1600" spc="-45" dirty="0">
                <a:latin typeface="Times New Roman"/>
                <a:cs typeface="Times New Roman"/>
              </a:rPr>
              <a:t>SABARIMANIKANDAN.S</a:t>
            </a:r>
            <a:endParaRPr sz="1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831339">
              <a:lnSpc>
                <a:spcPct val="100000"/>
              </a:lnSpc>
              <a:spcBef>
                <a:spcPts val="95"/>
              </a:spcBef>
            </a:pPr>
            <a:r>
              <a:rPr spc="-30" dirty="0"/>
              <a:t>Introduction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86995" rIns="0" bIns="0" rtlCol="0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685"/>
              </a:spcBef>
              <a:buClr>
                <a:srgbClr val="83992A"/>
              </a:buClr>
              <a:buSzPct val="114583"/>
              <a:buFont typeface="Arial MT"/>
              <a:buChar char="•"/>
              <a:tabLst>
                <a:tab pos="299085" algn="l"/>
              </a:tabLst>
            </a:pPr>
            <a:r>
              <a:rPr spc="-70" dirty="0"/>
              <a:t>What</a:t>
            </a:r>
            <a:r>
              <a:rPr spc="-45" dirty="0"/>
              <a:t> </a:t>
            </a:r>
            <a:r>
              <a:rPr dirty="0"/>
              <a:t>is</a:t>
            </a:r>
            <a:r>
              <a:rPr spc="-40" dirty="0"/>
              <a:t> </a:t>
            </a:r>
            <a:r>
              <a:rPr dirty="0"/>
              <a:t>a</a:t>
            </a:r>
            <a:r>
              <a:rPr spc="-45" dirty="0"/>
              <a:t> </a:t>
            </a:r>
            <a:r>
              <a:rPr spc="-35" dirty="0"/>
              <a:t>Parking </a:t>
            </a:r>
            <a:r>
              <a:rPr spc="-20" dirty="0"/>
              <a:t>Zone?</a:t>
            </a:r>
          </a:p>
          <a:p>
            <a:pPr marL="756285" lvl="1" indent="-286385">
              <a:lnSpc>
                <a:spcPct val="100000"/>
              </a:lnSpc>
              <a:spcBef>
                <a:spcPts val="865"/>
              </a:spcBef>
              <a:buClr>
                <a:srgbClr val="83992A"/>
              </a:buClr>
              <a:buSzPct val="115000"/>
              <a:buFont typeface="Arial MT"/>
              <a:buChar char="•"/>
              <a:tabLst>
                <a:tab pos="756285" algn="l"/>
              </a:tabLst>
            </a:pPr>
            <a:r>
              <a:rPr sz="2000" spc="-20" dirty="0">
                <a:solidFill>
                  <a:srgbClr val="252525"/>
                </a:solidFill>
                <a:latin typeface="Times New Roman"/>
                <a:cs typeface="Times New Roman"/>
              </a:rPr>
              <a:t>Definition:</a:t>
            </a:r>
            <a:r>
              <a:rPr sz="2000" spc="-3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A</a:t>
            </a:r>
            <a:r>
              <a:rPr sz="2000" spc="-6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35" dirty="0">
                <a:solidFill>
                  <a:srgbClr val="252525"/>
                </a:solidFill>
                <a:latin typeface="Times New Roman"/>
                <a:cs typeface="Times New Roman"/>
              </a:rPr>
              <a:t>designated</a:t>
            </a:r>
            <a:r>
              <a:rPr sz="2000" spc="-6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40" dirty="0">
                <a:solidFill>
                  <a:srgbClr val="252525"/>
                </a:solidFill>
                <a:latin typeface="Times New Roman"/>
                <a:cs typeface="Times New Roman"/>
              </a:rPr>
              <a:t>area</a:t>
            </a:r>
            <a:r>
              <a:rPr sz="2000" spc="-6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25" dirty="0">
                <a:solidFill>
                  <a:srgbClr val="252525"/>
                </a:solidFill>
                <a:latin typeface="Times New Roman"/>
                <a:cs typeface="Times New Roman"/>
              </a:rPr>
              <a:t>where</a:t>
            </a:r>
            <a:r>
              <a:rPr sz="2000" spc="-4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5" dirty="0">
                <a:solidFill>
                  <a:srgbClr val="252525"/>
                </a:solidFill>
                <a:latin typeface="Times New Roman"/>
                <a:cs typeface="Times New Roman"/>
              </a:rPr>
              <a:t>vehicles</a:t>
            </a:r>
            <a:r>
              <a:rPr sz="2000" spc="-4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20" dirty="0">
                <a:solidFill>
                  <a:srgbClr val="252525"/>
                </a:solidFill>
                <a:latin typeface="Times New Roman"/>
                <a:cs typeface="Times New Roman"/>
              </a:rPr>
              <a:t>are</a:t>
            </a:r>
            <a:r>
              <a:rPr sz="2000" spc="-6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70" dirty="0">
                <a:solidFill>
                  <a:srgbClr val="252525"/>
                </a:solidFill>
                <a:latin typeface="Times New Roman"/>
                <a:cs typeface="Times New Roman"/>
              </a:rPr>
              <a:t>allowed</a:t>
            </a:r>
            <a:r>
              <a:rPr sz="2000" spc="-4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to</a:t>
            </a:r>
            <a:r>
              <a:rPr sz="2000" spc="-5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252525"/>
                </a:solidFill>
                <a:latin typeface="Times New Roman"/>
                <a:cs typeface="Times New Roman"/>
              </a:rPr>
              <a:t>park.</a:t>
            </a:r>
            <a:endParaRPr sz="20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844"/>
              </a:spcBef>
              <a:buClr>
                <a:srgbClr val="83992A"/>
              </a:buClr>
              <a:buSzPct val="115000"/>
              <a:buFont typeface="Arial MT"/>
              <a:buChar char="•"/>
              <a:tabLst>
                <a:tab pos="756285" algn="l"/>
              </a:tabLst>
            </a:pPr>
            <a:r>
              <a:rPr sz="2000" spc="-10" dirty="0">
                <a:solidFill>
                  <a:srgbClr val="252525"/>
                </a:solidFill>
                <a:latin typeface="Times New Roman"/>
                <a:cs typeface="Times New Roman"/>
              </a:rPr>
              <a:t>Purpose:</a:t>
            </a:r>
            <a:r>
              <a:rPr sz="2000" spc="-114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252525"/>
                </a:solidFill>
                <a:latin typeface="Times New Roman"/>
                <a:cs typeface="Times New Roman"/>
              </a:rPr>
              <a:t>To</a:t>
            </a:r>
            <a:r>
              <a:rPr sz="2000" spc="-7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30" dirty="0">
                <a:solidFill>
                  <a:srgbClr val="252525"/>
                </a:solidFill>
                <a:latin typeface="Times New Roman"/>
                <a:cs typeface="Times New Roman"/>
              </a:rPr>
              <a:t>organize</a:t>
            </a:r>
            <a:r>
              <a:rPr sz="2000" spc="-7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35" dirty="0">
                <a:solidFill>
                  <a:srgbClr val="252525"/>
                </a:solidFill>
                <a:latin typeface="Times New Roman"/>
                <a:cs typeface="Times New Roman"/>
              </a:rPr>
              <a:t>parking</a:t>
            </a:r>
            <a:r>
              <a:rPr sz="2000" spc="-7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in</a:t>
            </a:r>
            <a:r>
              <a:rPr sz="2000" spc="-6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urban</a:t>
            </a:r>
            <a:r>
              <a:rPr sz="2000" spc="-9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0" dirty="0">
                <a:solidFill>
                  <a:srgbClr val="252525"/>
                </a:solidFill>
                <a:latin typeface="Times New Roman"/>
                <a:cs typeface="Times New Roman"/>
              </a:rPr>
              <a:t>areas</a:t>
            </a:r>
            <a:r>
              <a:rPr sz="2000" spc="-7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and</a:t>
            </a:r>
            <a:r>
              <a:rPr sz="2000" spc="-7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25" dirty="0">
                <a:solidFill>
                  <a:srgbClr val="252525"/>
                </a:solidFill>
                <a:latin typeface="Times New Roman"/>
                <a:cs typeface="Times New Roman"/>
              </a:rPr>
              <a:t>optimize</a:t>
            </a:r>
            <a:r>
              <a:rPr sz="2000" spc="-7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25" dirty="0">
                <a:solidFill>
                  <a:srgbClr val="252525"/>
                </a:solidFill>
                <a:latin typeface="Times New Roman"/>
                <a:cs typeface="Times New Roman"/>
              </a:rPr>
              <a:t>space</a:t>
            </a:r>
            <a:r>
              <a:rPr sz="2000" spc="-7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252525"/>
                </a:solidFill>
                <a:latin typeface="Times New Roman"/>
                <a:cs typeface="Times New Roman"/>
              </a:rPr>
              <a:t>usage.</a:t>
            </a:r>
            <a:endParaRPr sz="2000">
              <a:latin typeface="Times New Roman"/>
              <a:cs typeface="Times New Roman"/>
            </a:endParaRPr>
          </a:p>
          <a:p>
            <a:pPr marL="756285" marR="224154" lvl="1" indent="-287020">
              <a:lnSpc>
                <a:spcPts val="2160"/>
              </a:lnSpc>
              <a:spcBef>
                <a:spcPts val="1110"/>
              </a:spcBef>
              <a:buClr>
                <a:srgbClr val="83992A"/>
              </a:buClr>
              <a:buSzPct val="115000"/>
              <a:buFont typeface="Arial MT"/>
              <a:buChar char="•"/>
              <a:tabLst>
                <a:tab pos="756285" algn="l"/>
              </a:tabLst>
            </a:pPr>
            <a:r>
              <a:rPr sz="2000" spc="-20" dirty="0">
                <a:solidFill>
                  <a:srgbClr val="252525"/>
                </a:solidFill>
                <a:latin typeface="Times New Roman"/>
                <a:cs typeface="Times New Roman"/>
              </a:rPr>
              <a:t>They</a:t>
            </a:r>
            <a:r>
              <a:rPr sz="2000" spc="-8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252525"/>
                </a:solidFill>
                <a:latin typeface="Times New Roman"/>
                <a:cs typeface="Times New Roman"/>
              </a:rPr>
              <a:t>are</a:t>
            </a:r>
            <a:r>
              <a:rPr sz="2000" spc="-5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80" dirty="0">
                <a:solidFill>
                  <a:srgbClr val="252525"/>
                </a:solidFill>
                <a:latin typeface="Times New Roman"/>
                <a:cs typeface="Times New Roman"/>
              </a:rPr>
              <a:t>typically</a:t>
            </a:r>
            <a:r>
              <a:rPr sz="2000" spc="-4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30" dirty="0">
                <a:solidFill>
                  <a:srgbClr val="252525"/>
                </a:solidFill>
                <a:latin typeface="Times New Roman"/>
                <a:cs typeface="Times New Roman"/>
              </a:rPr>
              <a:t>established</a:t>
            </a:r>
            <a:r>
              <a:rPr sz="2000" spc="-6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to</a:t>
            </a:r>
            <a:r>
              <a:rPr sz="2000" spc="-5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40" dirty="0">
                <a:solidFill>
                  <a:srgbClr val="252525"/>
                </a:solidFill>
                <a:latin typeface="Times New Roman"/>
                <a:cs typeface="Times New Roman"/>
              </a:rPr>
              <a:t>manage</a:t>
            </a:r>
            <a:r>
              <a:rPr sz="2000" spc="-7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20" dirty="0">
                <a:solidFill>
                  <a:srgbClr val="252525"/>
                </a:solidFill>
                <a:latin typeface="Times New Roman"/>
                <a:cs typeface="Times New Roman"/>
              </a:rPr>
              <a:t>traffic</a:t>
            </a:r>
            <a:r>
              <a:rPr sz="2000" spc="-5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30" dirty="0">
                <a:solidFill>
                  <a:srgbClr val="252525"/>
                </a:solidFill>
                <a:latin typeface="Times New Roman"/>
                <a:cs typeface="Times New Roman"/>
              </a:rPr>
              <a:t>flow</a:t>
            </a:r>
            <a:r>
              <a:rPr sz="2000" spc="-4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and</a:t>
            </a:r>
            <a:r>
              <a:rPr sz="2000" spc="-6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20" dirty="0">
                <a:solidFill>
                  <a:srgbClr val="252525"/>
                </a:solidFill>
                <a:latin typeface="Times New Roman"/>
                <a:cs typeface="Times New Roman"/>
              </a:rPr>
              <a:t>ensure</a:t>
            </a:r>
            <a:r>
              <a:rPr sz="2000" spc="-7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60" dirty="0">
                <a:solidFill>
                  <a:srgbClr val="252525"/>
                </a:solidFill>
                <a:latin typeface="Times New Roman"/>
                <a:cs typeface="Times New Roman"/>
              </a:rPr>
              <a:t>accessibility</a:t>
            </a:r>
            <a:r>
              <a:rPr sz="2000" spc="-6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in</a:t>
            </a:r>
            <a:r>
              <a:rPr sz="2000" spc="-5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252525"/>
                </a:solidFill>
                <a:latin typeface="Times New Roman"/>
                <a:cs typeface="Times New Roman"/>
              </a:rPr>
              <a:t>urban areas.</a:t>
            </a:r>
            <a:endParaRPr sz="2000">
              <a:latin typeface="Times New Roman"/>
              <a:cs typeface="Times New Roman"/>
            </a:endParaRPr>
          </a:p>
          <a:p>
            <a:pPr marL="756285" lvl="1" indent="-286385">
              <a:lnSpc>
                <a:spcPts val="2280"/>
              </a:lnSpc>
              <a:spcBef>
                <a:spcPts val="810"/>
              </a:spcBef>
              <a:buClr>
                <a:srgbClr val="83992A"/>
              </a:buClr>
              <a:buSzPct val="115000"/>
              <a:buFont typeface="Arial MT"/>
              <a:buChar char="•"/>
              <a:tabLst>
                <a:tab pos="756285" algn="l"/>
              </a:tabLst>
            </a:pP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These</a:t>
            </a:r>
            <a:r>
              <a:rPr sz="2000" spc="-7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zones</a:t>
            </a:r>
            <a:r>
              <a:rPr sz="2000" spc="-6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are</a:t>
            </a:r>
            <a:r>
              <a:rPr sz="2000" spc="-5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40" dirty="0">
                <a:solidFill>
                  <a:srgbClr val="252525"/>
                </a:solidFill>
                <a:latin typeface="Times New Roman"/>
                <a:cs typeface="Times New Roman"/>
              </a:rPr>
              <a:t>crucial</a:t>
            </a:r>
            <a:r>
              <a:rPr sz="2000" spc="-7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for</a:t>
            </a:r>
            <a:r>
              <a:rPr sz="2000" spc="-6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urban</a:t>
            </a:r>
            <a:r>
              <a:rPr sz="2000" spc="-6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30" dirty="0">
                <a:solidFill>
                  <a:srgbClr val="252525"/>
                </a:solidFill>
                <a:latin typeface="Times New Roman"/>
                <a:cs typeface="Times New Roman"/>
              </a:rPr>
              <a:t>planning</a:t>
            </a:r>
            <a:r>
              <a:rPr sz="2000" spc="-4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and</a:t>
            </a:r>
            <a:r>
              <a:rPr sz="2000" spc="-6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20" dirty="0">
                <a:solidFill>
                  <a:srgbClr val="252525"/>
                </a:solidFill>
                <a:latin typeface="Times New Roman"/>
                <a:cs typeface="Times New Roman"/>
              </a:rPr>
              <a:t>traffic</a:t>
            </a:r>
            <a:r>
              <a:rPr sz="2000" spc="-5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40" dirty="0">
                <a:solidFill>
                  <a:srgbClr val="252525"/>
                </a:solidFill>
                <a:latin typeface="Times New Roman"/>
                <a:cs typeface="Times New Roman"/>
              </a:rPr>
              <a:t>management,helping</a:t>
            </a:r>
            <a:r>
              <a:rPr sz="2000" spc="-6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to</a:t>
            </a:r>
            <a:r>
              <a:rPr sz="2000" spc="-5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252525"/>
                </a:solidFill>
                <a:latin typeface="Times New Roman"/>
                <a:cs typeface="Times New Roman"/>
              </a:rPr>
              <a:t>organize</a:t>
            </a:r>
            <a:endParaRPr sz="2000">
              <a:latin typeface="Times New Roman"/>
              <a:cs typeface="Times New Roman"/>
            </a:endParaRPr>
          </a:p>
          <a:p>
            <a:pPr marL="756285">
              <a:lnSpc>
                <a:spcPts val="2280"/>
              </a:lnSpc>
            </a:pPr>
            <a:r>
              <a:rPr sz="2000" b="0" spc="-30" dirty="0">
                <a:latin typeface="Times New Roman"/>
                <a:cs typeface="Times New Roman"/>
              </a:rPr>
              <a:t>parking</a:t>
            </a:r>
            <a:r>
              <a:rPr sz="2000" b="0" spc="-70" dirty="0">
                <a:latin typeface="Times New Roman"/>
                <a:cs typeface="Times New Roman"/>
              </a:rPr>
              <a:t> </a:t>
            </a:r>
            <a:r>
              <a:rPr sz="2000" b="0" dirty="0">
                <a:latin typeface="Times New Roman"/>
                <a:cs typeface="Times New Roman"/>
              </a:rPr>
              <a:t>in</a:t>
            </a:r>
            <a:r>
              <a:rPr sz="2000" b="0" spc="-55" dirty="0">
                <a:latin typeface="Times New Roman"/>
                <a:cs typeface="Times New Roman"/>
              </a:rPr>
              <a:t> </a:t>
            </a:r>
            <a:r>
              <a:rPr sz="2000" b="0" spc="-50" dirty="0">
                <a:latin typeface="Times New Roman"/>
                <a:cs typeface="Times New Roman"/>
              </a:rPr>
              <a:t>busy</a:t>
            </a:r>
            <a:r>
              <a:rPr sz="2000" b="0" spc="-75" dirty="0">
                <a:latin typeface="Times New Roman"/>
                <a:cs typeface="Times New Roman"/>
              </a:rPr>
              <a:t> </a:t>
            </a:r>
            <a:r>
              <a:rPr sz="2000" b="0" spc="-35" dirty="0">
                <a:latin typeface="Times New Roman"/>
                <a:cs typeface="Times New Roman"/>
              </a:rPr>
              <a:t>areas</a:t>
            </a:r>
            <a:r>
              <a:rPr sz="2000" b="0" spc="-80" dirty="0">
                <a:latin typeface="Times New Roman"/>
                <a:cs typeface="Times New Roman"/>
              </a:rPr>
              <a:t> </a:t>
            </a:r>
            <a:r>
              <a:rPr sz="2000" b="0" dirty="0">
                <a:latin typeface="Times New Roman"/>
                <a:cs typeface="Times New Roman"/>
              </a:rPr>
              <a:t>and</a:t>
            </a:r>
            <a:r>
              <a:rPr sz="2000" b="0" spc="-65" dirty="0">
                <a:latin typeface="Times New Roman"/>
                <a:cs typeface="Times New Roman"/>
              </a:rPr>
              <a:t> </a:t>
            </a:r>
            <a:r>
              <a:rPr sz="2000" b="0" spc="-20" dirty="0">
                <a:latin typeface="Times New Roman"/>
                <a:cs typeface="Times New Roman"/>
              </a:rPr>
              <a:t>enhance</a:t>
            </a:r>
            <a:r>
              <a:rPr sz="2000" b="0" spc="-65" dirty="0">
                <a:latin typeface="Times New Roman"/>
                <a:cs typeface="Times New Roman"/>
              </a:rPr>
              <a:t> </a:t>
            </a:r>
            <a:r>
              <a:rPr sz="2000" b="0" spc="-10" dirty="0">
                <a:latin typeface="Times New Roman"/>
                <a:cs typeface="Times New Roman"/>
              </a:rPr>
              <a:t>accessibility.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61315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Modern</a:t>
            </a:r>
            <a:r>
              <a:rPr spc="-185" dirty="0"/>
              <a:t> </a:t>
            </a:r>
            <a:r>
              <a:rPr spc="-55" dirty="0"/>
              <a:t>Parking</a:t>
            </a:r>
            <a:r>
              <a:rPr spc="-195" dirty="0"/>
              <a:t> </a:t>
            </a:r>
            <a:r>
              <a:rPr spc="-10" dirty="0"/>
              <a:t>Solutions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374394" y="2936952"/>
            <a:ext cx="6603365" cy="2668905"/>
          </a:xfrm>
          <a:prstGeom prst="rect">
            <a:avLst/>
          </a:prstGeom>
        </p:spPr>
        <p:txBody>
          <a:bodyPr vert="horz" wrap="square" lIns="0" tIns="86995" rIns="0" bIns="0" rtlCol="0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685"/>
              </a:spcBef>
              <a:buClr>
                <a:srgbClr val="83992A"/>
              </a:buClr>
              <a:buSzPct val="114583"/>
              <a:buFont typeface="Arial MT"/>
              <a:buChar char="•"/>
              <a:tabLst>
                <a:tab pos="299085" algn="l"/>
              </a:tabLst>
            </a:pPr>
            <a:r>
              <a:rPr sz="2400" b="1" spc="-60" dirty="0">
                <a:solidFill>
                  <a:srgbClr val="252525"/>
                </a:solidFill>
                <a:latin typeface="Times New Roman"/>
                <a:cs typeface="Times New Roman"/>
              </a:rPr>
              <a:t>Smart</a:t>
            </a:r>
            <a:r>
              <a:rPr sz="2400" b="1" spc="-8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400" b="1" spc="-35" dirty="0">
                <a:solidFill>
                  <a:srgbClr val="252525"/>
                </a:solidFill>
                <a:latin typeface="Times New Roman"/>
                <a:cs typeface="Times New Roman"/>
              </a:rPr>
              <a:t>Parking</a:t>
            </a:r>
            <a:r>
              <a:rPr sz="2400" b="1" spc="-7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400" b="1" spc="-10" dirty="0">
                <a:solidFill>
                  <a:srgbClr val="252525"/>
                </a:solidFill>
                <a:latin typeface="Times New Roman"/>
                <a:cs typeface="Times New Roman"/>
              </a:rPr>
              <a:t>Systems</a:t>
            </a:r>
            <a:endParaRPr sz="24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865"/>
              </a:spcBef>
              <a:buClr>
                <a:srgbClr val="83992A"/>
              </a:buClr>
              <a:buSzPct val="115000"/>
              <a:buFont typeface="Arial MT"/>
              <a:buChar char="•"/>
              <a:tabLst>
                <a:tab pos="756285" algn="l"/>
              </a:tabLst>
            </a:pPr>
            <a:r>
              <a:rPr sz="2000" spc="-10" dirty="0">
                <a:solidFill>
                  <a:srgbClr val="252525"/>
                </a:solidFill>
                <a:latin typeface="Times New Roman"/>
                <a:cs typeface="Times New Roman"/>
              </a:rPr>
              <a:t>Use</a:t>
            </a:r>
            <a:r>
              <a:rPr sz="2000" spc="-4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of</a:t>
            </a:r>
            <a:r>
              <a:rPr sz="2000" spc="2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20" dirty="0">
                <a:solidFill>
                  <a:srgbClr val="252525"/>
                </a:solidFill>
                <a:latin typeface="Times New Roman"/>
                <a:cs typeface="Times New Roman"/>
              </a:rPr>
              <a:t>sensors</a:t>
            </a:r>
            <a:r>
              <a:rPr sz="2000" spc="-6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and</a:t>
            </a:r>
            <a:r>
              <a:rPr sz="2000" spc="-3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IoT</a:t>
            </a:r>
            <a:r>
              <a:rPr sz="2000" spc="-4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for</a:t>
            </a:r>
            <a:r>
              <a:rPr sz="2000" spc="-3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60" dirty="0">
                <a:solidFill>
                  <a:srgbClr val="252525"/>
                </a:solidFill>
                <a:latin typeface="Times New Roman"/>
                <a:cs typeface="Times New Roman"/>
              </a:rPr>
              <a:t>real-</a:t>
            </a:r>
            <a:r>
              <a:rPr sz="2000" spc="-20" dirty="0">
                <a:solidFill>
                  <a:srgbClr val="252525"/>
                </a:solidFill>
                <a:latin typeface="Times New Roman"/>
                <a:cs typeface="Times New Roman"/>
              </a:rPr>
              <a:t>time</a:t>
            </a:r>
            <a:r>
              <a:rPr sz="2000" spc="-5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30" dirty="0">
                <a:solidFill>
                  <a:srgbClr val="252525"/>
                </a:solidFill>
                <a:latin typeface="Times New Roman"/>
                <a:cs typeface="Times New Roman"/>
              </a:rPr>
              <a:t>parking </a:t>
            </a:r>
            <a:r>
              <a:rPr sz="2000" spc="-10" dirty="0">
                <a:solidFill>
                  <a:srgbClr val="252525"/>
                </a:solidFill>
                <a:latin typeface="Times New Roman"/>
                <a:cs typeface="Times New Roman"/>
              </a:rPr>
              <a:t>availability.</a:t>
            </a:r>
            <a:endParaRPr sz="2000">
              <a:latin typeface="Times New Roman"/>
              <a:cs typeface="Times New Roman"/>
            </a:endParaRPr>
          </a:p>
          <a:p>
            <a:pPr marL="299085" indent="-286385">
              <a:lnSpc>
                <a:spcPct val="100000"/>
              </a:lnSpc>
              <a:spcBef>
                <a:spcPts val="865"/>
              </a:spcBef>
              <a:buClr>
                <a:srgbClr val="83992A"/>
              </a:buClr>
              <a:buSzPct val="114583"/>
              <a:buFont typeface="Arial MT"/>
              <a:buChar char="•"/>
              <a:tabLst>
                <a:tab pos="299085" algn="l"/>
              </a:tabLst>
            </a:pPr>
            <a:r>
              <a:rPr sz="2400" b="1" spc="-10" dirty="0">
                <a:solidFill>
                  <a:srgbClr val="252525"/>
                </a:solidFill>
                <a:latin typeface="Times New Roman"/>
                <a:cs typeface="Times New Roman"/>
              </a:rPr>
              <a:t>Automated</a:t>
            </a:r>
            <a:r>
              <a:rPr sz="2400" b="1" spc="-114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400" b="1" spc="-35" dirty="0">
                <a:solidFill>
                  <a:srgbClr val="252525"/>
                </a:solidFill>
                <a:latin typeface="Times New Roman"/>
                <a:cs typeface="Times New Roman"/>
              </a:rPr>
              <a:t>Parking</a:t>
            </a:r>
            <a:r>
              <a:rPr sz="2400" b="1" spc="-1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400" b="1" spc="-10" dirty="0">
                <a:solidFill>
                  <a:srgbClr val="252525"/>
                </a:solidFill>
                <a:latin typeface="Times New Roman"/>
                <a:cs typeface="Times New Roman"/>
              </a:rPr>
              <a:t>Garages</a:t>
            </a:r>
            <a:endParaRPr sz="24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865"/>
              </a:spcBef>
              <a:buClr>
                <a:srgbClr val="83992A"/>
              </a:buClr>
              <a:buSzPct val="115000"/>
              <a:buFont typeface="Arial MT"/>
              <a:buChar char="•"/>
              <a:tabLst>
                <a:tab pos="756285" algn="l"/>
              </a:tabLst>
            </a:pPr>
            <a:r>
              <a:rPr sz="2000" spc="-45" dirty="0">
                <a:solidFill>
                  <a:srgbClr val="252525"/>
                </a:solidFill>
                <a:latin typeface="Times New Roman"/>
                <a:cs typeface="Times New Roman"/>
              </a:rPr>
              <a:t>Mechanized</a:t>
            </a:r>
            <a:r>
              <a:rPr sz="2000" spc="-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5" dirty="0">
                <a:solidFill>
                  <a:srgbClr val="252525"/>
                </a:solidFill>
                <a:latin typeface="Times New Roman"/>
                <a:cs typeface="Times New Roman"/>
              </a:rPr>
              <a:t>systems</a:t>
            </a:r>
            <a:r>
              <a:rPr sz="2000" spc="-7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that</a:t>
            </a:r>
            <a:r>
              <a:rPr sz="2000" spc="-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store</a:t>
            </a:r>
            <a:r>
              <a:rPr sz="2000" spc="-3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30" dirty="0">
                <a:solidFill>
                  <a:srgbClr val="252525"/>
                </a:solidFill>
                <a:latin typeface="Times New Roman"/>
                <a:cs typeface="Times New Roman"/>
              </a:rPr>
              <a:t>cars</a:t>
            </a:r>
            <a:r>
              <a:rPr sz="2000" spc="-3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252525"/>
                </a:solidFill>
                <a:latin typeface="Times New Roman"/>
                <a:cs typeface="Times New Roman"/>
              </a:rPr>
              <a:t>automatically.</a:t>
            </a:r>
            <a:endParaRPr sz="2000">
              <a:latin typeface="Times New Roman"/>
              <a:cs typeface="Times New Roman"/>
            </a:endParaRPr>
          </a:p>
          <a:p>
            <a:pPr marL="299085" indent="-286385">
              <a:lnSpc>
                <a:spcPct val="100000"/>
              </a:lnSpc>
              <a:spcBef>
                <a:spcPts val="860"/>
              </a:spcBef>
              <a:buClr>
                <a:srgbClr val="83992A"/>
              </a:buClr>
              <a:buSzPct val="114583"/>
              <a:buFont typeface="Arial MT"/>
              <a:buChar char="•"/>
              <a:tabLst>
                <a:tab pos="299085" algn="l"/>
              </a:tabLst>
            </a:pPr>
            <a:r>
              <a:rPr sz="2400" b="1" dirty="0">
                <a:solidFill>
                  <a:srgbClr val="252525"/>
                </a:solidFill>
                <a:latin typeface="Times New Roman"/>
                <a:cs typeface="Times New Roman"/>
              </a:rPr>
              <a:t>Mobile</a:t>
            </a:r>
            <a:r>
              <a:rPr sz="2400" b="1" spc="-4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400" b="1" spc="-20" dirty="0">
                <a:solidFill>
                  <a:srgbClr val="252525"/>
                </a:solidFill>
                <a:latin typeface="Times New Roman"/>
                <a:cs typeface="Times New Roman"/>
              </a:rPr>
              <a:t>Apps</a:t>
            </a:r>
            <a:endParaRPr sz="24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869"/>
              </a:spcBef>
              <a:buClr>
                <a:srgbClr val="83992A"/>
              </a:buClr>
              <a:buSzPct val="115000"/>
              <a:buFont typeface="Arial MT"/>
              <a:buChar char="•"/>
              <a:tabLst>
                <a:tab pos="756285" algn="l"/>
              </a:tabLst>
            </a:pPr>
            <a:r>
              <a:rPr sz="2000" spc="-50" dirty="0">
                <a:solidFill>
                  <a:srgbClr val="252525"/>
                </a:solidFill>
                <a:latin typeface="Times New Roman"/>
                <a:cs typeface="Times New Roman"/>
              </a:rPr>
              <a:t>Parking </a:t>
            </a:r>
            <a:r>
              <a:rPr sz="2000" spc="-30" dirty="0">
                <a:solidFill>
                  <a:srgbClr val="252525"/>
                </a:solidFill>
                <a:latin typeface="Times New Roman"/>
                <a:cs typeface="Times New Roman"/>
              </a:rPr>
              <a:t>management</a:t>
            </a:r>
            <a:r>
              <a:rPr sz="2000" spc="-6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apps</a:t>
            </a:r>
            <a:r>
              <a:rPr sz="2000" spc="-5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for</a:t>
            </a:r>
            <a:r>
              <a:rPr sz="2000" spc="-4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30" dirty="0">
                <a:solidFill>
                  <a:srgbClr val="252525"/>
                </a:solidFill>
                <a:latin typeface="Times New Roman"/>
                <a:cs typeface="Times New Roman"/>
              </a:rPr>
              <a:t>finding 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and</a:t>
            </a:r>
            <a:r>
              <a:rPr sz="2000" spc="-4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70" dirty="0">
                <a:solidFill>
                  <a:srgbClr val="252525"/>
                </a:solidFill>
                <a:latin typeface="Times New Roman"/>
                <a:cs typeface="Times New Roman"/>
              </a:rPr>
              <a:t>paying</a:t>
            </a:r>
            <a:r>
              <a:rPr sz="2000" spc="-4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for</a:t>
            </a:r>
            <a:r>
              <a:rPr sz="2000" spc="-4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252525"/>
                </a:solidFill>
                <a:latin typeface="Times New Roman"/>
                <a:cs typeface="Times New Roman"/>
              </a:rPr>
              <a:t>spots.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63FF0-F465-18A7-6EA6-2073C63E55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11F707-B1ED-9A14-ED59-DAACA60E76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9F24D2-3676-08A7-C8EF-0BB92D2BEB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4933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5875">
              <a:lnSpc>
                <a:spcPct val="100000"/>
              </a:lnSpc>
              <a:spcBef>
                <a:spcPts val="95"/>
              </a:spcBef>
            </a:pPr>
            <a:r>
              <a:rPr dirty="0"/>
              <a:t>Technology</a:t>
            </a:r>
            <a:r>
              <a:rPr spc="-55" dirty="0"/>
              <a:t> </a:t>
            </a:r>
            <a:r>
              <a:rPr dirty="0"/>
              <a:t>in</a:t>
            </a:r>
            <a:r>
              <a:rPr spc="-80" dirty="0"/>
              <a:t> </a:t>
            </a:r>
            <a:r>
              <a:rPr spc="-45" dirty="0"/>
              <a:t>Parking</a:t>
            </a:r>
            <a:r>
              <a:rPr spc="-85" dirty="0"/>
              <a:t> </a:t>
            </a:r>
            <a:r>
              <a:rPr spc="-10" dirty="0"/>
              <a:t>Zones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374394" y="2936952"/>
            <a:ext cx="5444490" cy="2668905"/>
          </a:xfrm>
          <a:prstGeom prst="rect">
            <a:avLst/>
          </a:prstGeom>
        </p:spPr>
        <p:txBody>
          <a:bodyPr vert="horz" wrap="square" lIns="0" tIns="86995" rIns="0" bIns="0" rtlCol="0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685"/>
              </a:spcBef>
              <a:buClr>
                <a:srgbClr val="83992A"/>
              </a:buClr>
              <a:buSzPct val="114583"/>
              <a:buFont typeface="Arial MT"/>
              <a:buChar char="•"/>
              <a:tabLst>
                <a:tab pos="299085" algn="l"/>
              </a:tabLst>
            </a:pPr>
            <a:r>
              <a:rPr sz="2400" b="1" dirty="0">
                <a:solidFill>
                  <a:srgbClr val="252525"/>
                </a:solidFill>
                <a:latin typeface="Times New Roman"/>
                <a:cs typeface="Times New Roman"/>
              </a:rPr>
              <a:t>License</a:t>
            </a:r>
            <a:r>
              <a:rPr sz="2400" b="1" spc="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252525"/>
                </a:solidFill>
                <a:latin typeface="Times New Roman"/>
                <a:cs typeface="Times New Roman"/>
              </a:rPr>
              <a:t>Plate</a:t>
            </a:r>
            <a:r>
              <a:rPr sz="2400" b="1"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400" b="1" spc="-10" dirty="0">
                <a:solidFill>
                  <a:srgbClr val="252525"/>
                </a:solidFill>
                <a:latin typeface="Times New Roman"/>
                <a:cs typeface="Times New Roman"/>
              </a:rPr>
              <a:t>Recognition</a:t>
            </a:r>
            <a:endParaRPr sz="24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865"/>
              </a:spcBef>
              <a:buClr>
                <a:srgbClr val="83992A"/>
              </a:buClr>
              <a:buSzPct val="115000"/>
              <a:buFont typeface="Arial MT"/>
              <a:buChar char="•"/>
              <a:tabLst>
                <a:tab pos="756285" algn="l"/>
              </a:tabLst>
            </a:pP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For</a:t>
            </a:r>
            <a:r>
              <a:rPr sz="2000" spc="-4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5" dirty="0">
                <a:solidFill>
                  <a:srgbClr val="252525"/>
                </a:solidFill>
                <a:latin typeface="Times New Roman"/>
                <a:cs typeface="Times New Roman"/>
              </a:rPr>
              <a:t>security 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and</a:t>
            </a:r>
            <a:r>
              <a:rPr sz="2000" spc="-3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252525"/>
                </a:solidFill>
                <a:latin typeface="Times New Roman"/>
                <a:cs typeface="Times New Roman"/>
              </a:rPr>
              <a:t>monitoring.</a:t>
            </a:r>
            <a:endParaRPr sz="2000">
              <a:latin typeface="Times New Roman"/>
              <a:cs typeface="Times New Roman"/>
            </a:endParaRPr>
          </a:p>
          <a:p>
            <a:pPr marL="299085" indent="-286385">
              <a:lnSpc>
                <a:spcPct val="100000"/>
              </a:lnSpc>
              <a:spcBef>
                <a:spcPts val="865"/>
              </a:spcBef>
              <a:buClr>
                <a:srgbClr val="83992A"/>
              </a:buClr>
              <a:buSzPct val="114583"/>
              <a:buFont typeface="Arial MT"/>
              <a:buChar char="•"/>
              <a:tabLst>
                <a:tab pos="299085" algn="l"/>
              </a:tabLst>
            </a:pPr>
            <a:r>
              <a:rPr sz="2400" b="1" dirty="0">
                <a:solidFill>
                  <a:srgbClr val="252525"/>
                </a:solidFill>
                <a:latin typeface="Times New Roman"/>
                <a:cs typeface="Times New Roman"/>
              </a:rPr>
              <a:t>Cashless</a:t>
            </a:r>
            <a:r>
              <a:rPr sz="2400" b="1" spc="-8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400" b="1" spc="-10" dirty="0">
                <a:solidFill>
                  <a:srgbClr val="252525"/>
                </a:solidFill>
                <a:latin typeface="Times New Roman"/>
                <a:cs typeface="Times New Roman"/>
              </a:rPr>
              <a:t>Payment</a:t>
            </a:r>
            <a:r>
              <a:rPr sz="2400" b="1" spc="-8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400" b="1" spc="-10" dirty="0">
                <a:solidFill>
                  <a:srgbClr val="252525"/>
                </a:solidFill>
                <a:latin typeface="Times New Roman"/>
                <a:cs typeface="Times New Roman"/>
              </a:rPr>
              <a:t>Systems</a:t>
            </a:r>
            <a:endParaRPr sz="24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865"/>
              </a:spcBef>
              <a:buClr>
                <a:srgbClr val="83992A"/>
              </a:buClr>
              <a:buSzPct val="115000"/>
              <a:buFont typeface="Arial MT"/>
              <a:buChar char="•"/>
              <a:tabLst>
                <a:tab pos="756285" algn="l"/>
              </a:tabLst>
            </a:pPr>
            <a:r>
              <a:rPr sz="2000" spc="-40" dirty="0">
                <a:solidFill>
                  <a:srgbClr val="252525"/>
                </a:solidFill>
                <a:latin typeface="Times New Roman"/>
                <a:cs typeface="Times New Roman"/>
              </a:rPr>
              <a:t>Payment</a:t>
            </a:r>
            <a:r>
              <a:rPr sz="2000" spc="-6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60" dirty="0">
                <a:solidFill>
                  <a:srgbClr val="252525"/>
                </a:solidFill>
                <a:latin typeface="Times New Roman"/>
                <a:cs typeface="Times New Roman"/>
              </a:rPr>
              <a:t>via</a:t>
            </a:r>
            <a:r>
              <a:rPr sz="2000" spc="-5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25" dirty="0">
                <a:solidFill>
                  <a:srgbClr val="252525"/>
                </a:solidFill>
                <a:latin typeface="Times New Roman"/>
                <a:cs typeface="Times New Roman"/>
              </a:rPr>
              <a:t>apps,</a:t>
            </a:r>
            <a:r>
              <a:rPr sz="2000" spc="-5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25" dirty="0">
                <a:solidFill>
                  <a:srgbClr val="252525"/>
                </a:solidFill>
                <a:latin typeface="Times New Roman"/>
                <a:cs typeface="Times New Roman"/>
              </a:rPr>
              <a:t>RFID,</a:t>
            </a:r>
            <a:r>
              <a:rPr sz="2000" spc="-5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or</a:t>
            </a:r>
            <a:r>
              <a:rPr sz="2000" spc="-5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25" dirty="0">
                <a:solidFill>
                  <a:srgbClr val="252525"/>
                </a:solidFill>
                <a:latin typeface="Times New Roman"/>
                <a:cs typeface="Times New Roman"/>
              </a:rPr>
              <a:t>contactless</a:t>
            </a:r>
            <a:r>
              <a:rPr sz="2000" spc="-5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252525"/>
                </a:solidFill>
                <a:latin typeface="Times New Roman"/>
                <a:cs typeface="Times New Roman"/>
              </a:rPr>
              <a:t>cards.</a:t>
            </a:r>
            <a:endParaRPr sz="2000">
              <a:latin typeface="Times New Roman"/>
              <a:cs typeface="Times New Roman"/>
            </a:endParaRPr>
          </a:p>
          <a:p>
            <a:pPr marL="299085" indent="-286385">
              <a:lnSpc>
                <a:spcPct val="100000"/>
              </a:lnSpc>
              <a:spcBef>
                <a:spcPts val="860"/>
              </a:spcBef>
              <a:buClr>
                <a:srgbClr val="83992A"/>
              </a:buClr>
              <a:buSzPct val="114583"/>
              <a:buFont typeface="Arial MT"/>
              <a:buChar char="•"/>
              <a:tabLst>
                <a:tab pos="299085" algn="l"/>
              </a:tabLst>
            </a:pPr>
            <a:r>
              <a:rPr sz="2400" b="1" dirty="0">
                <a:solidFill>
                  <a:srgbClr val="252525"/>
                </a:solidFill>
                <a:latin typeface="Times New Roman"/>
                <a:cs typeface="Times New Roman"/>
              </a:rPr>
              <a:t>Electric</a:t>
            </a:r>
            <a:r>
              <a:rPr sz="2400" b="1" spc="-7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400" b="1" spc="-20" dirty="0">
                <a:solidFill>
                  <a:srgbClr val="252525"/>
                </a:solidFill>
                <a:latin typeface="Times New Roman"/>
                <a:cs typeface="Times New Roman"/>
              </a:rPr>
              <a:t>Vehicle</a:t>
            </a:r>
            <a:r>
              <a:rPr sz="2400" b="1" spc="-4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252525"/>
                </a:solidFill>
                <a:latin typeface="Times New Roman"/>
                <a:cs typeface="Times New Roman"/>
              </a:rPr>
              <a:t>(EV)</a:t>
            </a:r>
            <a:r>
              <a:rPr sz="2400" b="1" spc="-5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400" b="1" spc="-25" dirty="0">
                <a:solidFill>
                  <a:srgbClr val="252525"/>
                </a:solidFill>
                <a:latin typeface="Times New Roman"/>
                <a:cs typeface="Times New Roman"/>
              </a:rPr>
              <a:t>Charging</a:t>
            </a:r>
            <a:r>
              <a:rPr sz="2400" b="1" spc="-4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400" b="1" spc="-10" dirty="0">
                <a:solidFill>
                  <a:srgbClr val="252525"/>
                </a:solidFill>
                <a:latin typeface="Times New Roman"/>
                <a:cs typeface="Times New Roman"/>
              </a:rPr>
              <a:t>Stations</a:t>
            </a:r>
            <a:endParaRPr sz="24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869"/>
              </a:spcBef>
              <a:buClr>
                <a:srgbClr val="83992A"/>
              </a:buClr>
              <a:buSzPct val="115000"/>
              <a:buFont typeface="Arial MT"/>
              <a:buChar char="•"/>
              <a:tabLst>
                <a:tab pos="756285" algn="l"/>
              </a:tabLst>
            </a:pPr>
            <a:r>
              <a:rPr sz="2000" spc="-10" dirty="0">
                <a:solidFill>
                  <a:srgbClr val="252525"/>
                </a:solidFill>
                <a:latin typeface="Times New Roman"/>
                <a:cs typeface="Times New Roman"/>
              </a:rPr>
              <a:t>Integration</a:t>
            </a:r>
            <a:r>
              <a:rPr sz="2000" spc="-3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of</a:t>
            </a:r>
            <a:r>
              <a:rPr sz="2000" spc="20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EV</a:t>
            </a:r>
            <a:r>
              <a:rPr sz="2000" spc="-6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30" dirty="0">
                <a:solidFill>
                  <a:srgbClr val="252525"/>
                </a:solidFill>
                <a:latin typeface="Times New Roman"/>
                <a:cs typeface="Times New Roman"/>
              </a:rPr>
              <a:t>parking</a:t>
            </a:r>
            <a:r>
              <a:rPr sz="2000" spc="-3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20" dirty="0">
                <a:solidFill>
                  <a:srgbClr val="252525"/>
                </a:solidFill>
                <a:latin typeface="Times New Roman"/>
                <a:cs typeface="Times New Roman"/>
              </a:rPr>
              <a:t>with</a:t>
            </a:r>
            <a:r>
              <a:rPr sz="2000" spc="-3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0" dirty="0">
                <a:solidFill>
                  <a:srgbClr val="252525"/>
                </a:solidFill>
                <a:latin typeface="Times New Roman"/>
                <a:cs typeface="Times New Roman"/>
              </a:rPr>
              <a:t>regular</a:t>
            </a:r>
            <a:r>
              <a:rPr sz="2000" spc="-5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252525"/>
                </a:solidFill>
                <a:latin typeface="Times New Roman"/>
                <a:cs typeface="Times New Roman"/>
              </a:rPr>
              <a:t>zones.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8D23-5CE9-A57E-B7D5-C3C630AB2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C16D6D-BCB5-2F11-37E5-9EC9119A60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A51936-FE31-E10D-5011-23B83850A9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2161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974214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Conclusion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374394" y="2975339"/>
            <a:ext cx="8095615" cy="2212975"/>
          </a:xfrm>
          <a:prstGeom prst="rect">
            <a:avLst/>
          </a:prstGeom>
        </p:spPr>
        <p:txBody>
          <a:bodyPr vert="horz" wrap="square" lIns="0" tIns="118745" rIns="0" bIns="0" rtlCol="0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935"/>
              </a:spcBef>
              <a:buClr>
                <a:srgbClr val="83992A"/>
              </a:buClr>
              <a:buSzPct val="114583"/>
              <a:buFont typeface="Arial MT"/>
              <a:buChar char="•"/>
              <a:tabLst>
                <a:tab pos="299085" algn="l"/>
              </a:tabLst>
            </a:pPr>
            <a:r>
              <a:rPr sz="2400" b="1" spc="-50" dirty="0">
                <a:solidFill>
                  <a:srgbClr val="252525"/>
                </a:solidFill>
                <a:latin typeface="Times New Roman"/>
                <a:cs typeface="Times New Roman"/>
              </a:rPr>
              <a:t>Summary</a:t>
            </a:r>
            <a:r>
              <a:rPr sz="2400" b="1" spc="-6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252525"/>
                </a:solidFill>
                <a:latin typeface="Times New Roman"/>
                <a:cs typeface="Times New Roman"/>
              </a:rPr>
              <a:t>of</a:t>
            </a:r>
            <a:r>
              <a:rPr sz="2400" b="1" spc="27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400" b="1" spc="-45" dirty="0">
                <a:solidFill>
                  <a:srgbClr val="252525"/>
                </a:solidFill>
                <a:latin typeface="Times New Roman"/>
                <a:cs typeface="Times New Roman"/>
              </a:rPr>
              <a:t>Key</a:t>
            </a:r>
            <a:r>
              <a:rPr sz="2400" b="1" spc="-7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400" b="1" spc="-10" dirty="0">
                <a:solidFill>
                  <a:srgbClr val="252525"/>
                </a:solidFill>
                <a:latin typeface="Times New Roman"/>
                <a:cs typeface="Times New Roman"/>
              </a:rPr>
              <a:t>Points</a:t>
            </a:r>
            <a:endParaRPr sz="24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1105"/>
              </a:spcBef>
              <a:buClr>
                <a:srgbClr val="83992A"/>
              </a:buClr>
              <a:buSzPct val="115000"/>
              <a:buFont typeface="Arial MT"/>
              <a:buChar char="•"/>
              <a:tabLst>
                <a:tab pos="756285" algn="l"/>
              </a:tabLst>
            </a:pPr>
            <a:r>
              <a:rPr sz="2000" spc="-20" dirty="0">
                <a:solidFill>
                  <a:srgbClr val="252525"/>
                </a:solidFill>
                <a:latin typeface="Times New Roman"/>
                <a:cs typeface="Times New Roman"/>
              </a:rPr>
              <a:t>Efficient</a:t>
            </a:r>
            <a:r>
              <a:rPr sz="2000" spc="-8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30" dirty="0">
                <a:solidFill>
                  <a:srgbClr val="252525"/>
                </a:solidFill>
                <a:latin typeface="Times New Roman"/>
                <a:cs typeface="Times New Roman"/>
              </a:rPr>
              <a:t>parking</a:t>
            </a:r>
            <a:r>
              <a:rPr sz="2000" spc="-7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zones</a:t>
            </a:r>
            <a:r>
              <a:rPr sz="2000" spc="-8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252525"/>
                </a:solidFill>
                <a:latin typeface="Times New Roman"/>
                <a:cs typeface="Times New Roman"/>
              </a:rPr>
              <a:t>benefit</a:t>
            </a:r>
            <a:r>
              <a:rPr sz="2000" spc="-7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urban</a:t>
            </a:r>
            <a:r>
              <a:rPr sz="2000" spc="-9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65" dirty="0">
                <a:solidFill>
                  <a:srgbClr val="252525"/>
                </a:solidFill>
                <a:latin typeface="Times New Roman"/>
                <a:cs typeface="Times New Roman"/>
              </a:rPr>
              <a:t>mobility,</a:t>
            </a:r>
            <a:r>
              <a:rPr sz="2000" spc="-6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20" dirty="0">
                <a:solidFill>
                  <a:srgbClr val="252525"/>
                </a:solidFill>
                <a:latin typeface="Times New Roman"/>
                <a:cs typeface="Times New Roman"/>
              </a:rPr>
              <a:t>reduce</a:t>
            </a:r>
            <a:r>
              <a:rPr sz="2000" spc="-10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35" dirty="0">
                <a:solidFill>
                  <a:srgbClr val="252525"/>
                </a:solidFill>
                <a:latin typeface="Times New Roman"/>
                <a:cs typeface="Times New Roman"/>
              </a:rPr>
              <a:t>traffic,</a:t>
            </a:r>
            <a:r>
              <a:rPr sz="2000" spc="-7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and</a:t>
            </a:r>
            <a:r>
              <a:rPr sz="2000" spc="-7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252525"/>
                </a:solidFill>
                <a:latin typeface="Times New Roman"/>
                <a:cs typeface="Times New Roman"/>
              </a:rPr>
              <a:t>improve</a:t>
            </a:r>
            <a:endParaRPr sz="2000">
              <a:latin typeface="Times New Roman"/>
              <a:cs typeface="Times New Roman"/>
            </a:endParaRPr>
          </a:p>
          <a:p>
            <a:pPr marL="756285">
              <a:lnSpc>
                <a:spcPct val="100000"/>
              </a:lnSpc>
              <a:spcBef>
                <a:spcPts val="5"/>
              </a:spcBef>
            </a:pPr>
            <a:r>
              <a:rPr sz="2000" spc="-10" dirty="0">
                <a:solidFill>
                  <a:srgbClr val="252525"/>
                </a:solidFill>
                <a:latin typeface="Times New Roman"/>
                <a:cs typeface="Times New Roman"/>
              </a:rPr>
              <a:t>sustainability.</a:t>
            </a:r>
            <a:endParaRPr sz="2000">
              <a:latin typeface="Times New Roman"/>
              <a:cs typeface="Times New Roman"/>
            </a:endParaRPr>
          </a:p>
          <a:p>
            <a:pPr marL="299085" indent="-286385">
              <a:lnSpc>
                <a:spcPct val="100000"/>
              </a:lnSpc>
              <a:spcBef>
                <a:spcPts val="1145"/>
              </a:spcBef>
              <a:buClr>
                <a:srgbClr val="83992A"/>
              </a:buClr>
              <a:buSzPct val="114583"/>
              <a:buFont typeface="Arial MT"/>
              <a:buChar char="•"/>
              <a:tabLst>
                <a:tab pos="299085" algn="l"/>
              </a:tabLst>
            </a:pPr>
            <a:r>
              <a:rPr sz="2400" b="1" spc="-20" dirty="0">
                <a:solidFill>
                  <a:srgbClr val="252525"/>
                </a:solidFill>
                <a:latin typeface="Times New Roman"/>
                <a:cs typeface="Times New Roman"/>
              </a:rPr>
              <a:t>Future</a:t>
            </a:r>
            <a:r>
              <a:rPr sz="2400" b="1" spc="-114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400" b="1" spc="-10" dirty="0">
                <a:solidFill>
                  <a:srgbClr val="252525"/>
                </a:solidFill>
                <a:latin typeface="Times New Roman"/>
                <a:cs typeface="Times New Roman"/>
              </a:rPr>
              <a:t>Prospects</a:t>
            </a:r>
            <a:endParaRPr sz="24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1110"/>
              </a:spcBef>
              <a:buClr>
                <a:srgbClr val="83992A"/>
              </a:buClr>
              <a:buSzPct val="115000"/>
              <a:buFont typeface="Arial MT"/>
              <a:buChar char="•"/>
              <a:tabLst>
                <a:tab pos="756285" algn="l"/>
              </a:tabLst>
            </a:pP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The</a:t>
            </a:r>
            <a:r>
              <a:rPr sz="2000" spc="-7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role</a:t>
            </a:r>
            <a:r>
              <a:rPr sz="2000" spc="-4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of</a:t>
            </a:r>
            <a:r>
              <a:rPr sz="2000" spc="18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AI</a:t>
            </a:r>
            <a:r>
              <a:rPr sz="2000" spc="-5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and</a:t>
            </a:r>
            <a:r>
              <a:rPr sz="2000" spc="-5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further</a:t>
            </a:r>
            <a:r>
              <a:rPr sz="2000" spc="-6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252525"/>
                </a:solidFill>
                <a:latin typeface="Times New Roman"/>
                <a:cs typeface="Times New Roman"/>
              </a:rPr>
              <a:t>automation</a:t>
            </a:r>
            <a:r>
              <a:rPr sz="2000" spc="-6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in</a:t>
            </a:r>
            <a:r>
              <a:rPr sz="2000" spc="-5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35" dirty="0">
                <a:solidFill>
                  <a:srgbClr val="252525"/>
                </a:solidFill>
                <a:latin typeface="Times New Roman"/>
                <a:cs typeface="Times New Roman"/>
              </a:rPr>
              <a:t>parking</a:t>
            </a:r>
            <a:r>
              <a:rPr sz="2000" spc="-5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252525"/>
                </a:solidFill>
                <a:latin typeface="Times New Roman"/>
                <a:cs typeface="Times New Roman"/>
              </a:rPr>
              <a:t>management.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29505" y="1240358"/>
            <a:ext cx="333375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b="0" spc="60" dirty="0">
                <a:latin typeface="Times New Roman"/>
                <a:cs typeface="Times New Roman"/>
              </a:rPr>
              <a:t>THANK</a:t>
            </a:r>
            <a:r>
              <a:rPr sz="4400" b="0" spc="-35" dirty="0">
                <a:latin typeface="Times New Roman"/>
                <a:cs typeface="Times New Roman"/>
              </a:rPr>
              <a:t> </a:t>
            </a:r>
            <a:r>
              <a:rPr sz="4400" b="0" spc="-70" dirty="0">
                <a:latin typeface="Times New Roman"/>
                <a:cs typeface="Times New Roman"/>
              </a:rPr>
              <a:t>YOU</a:t>
            </a:r>
            <a:endParaRPr sz="4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</TotalTime>
  <Words>196</Words>
  <Application>Microsoft Office PowerPoint</Application>
  <PresentationFormat>Widescreen</PresentationFormat>
  <Paragraphs>31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 MT</vt:lpstr>
      <vt:lpstr>Times New Roman</vt:lpstr>
      <vt:lpstr>Office Theme</vt:lpstr>
      <vt:lpstr>PARKING ZONE</vt:lpstr>
      <vt:lpstr>Introduction</vt:lpstr>
      <vt:lpstr>Modern Parking Solutions</vt:lpstr>
      <vt:lpstr>PowerPoint Presentation</vt:lpstr>
      <vt:lpstr>Technology in Parking Zones</vt:lpstr>
      <vt:lpstr>PowerPoint Presentation</vt:lpstr>
      <vt:lpstr>Conclusion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vanaraj k</dc:creator>
  <cp:lastModifiedBy>prem kumar</cp:lastModifiedBy>
  <cp:revision>2</cp:revision>
  <dcterms:created xsi:type="dcterms:W3CDTF">2024-10-07T08:49:34Z</dcterms:created>
  <dcterms:modified xsi:type="dcterms:W3CDTF">2024-10-07T10:00:42Z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2024-10-07T00:00:00Z</vt:filetime>
  </property>
  <property fmtid="{D5CDD505-2E9C-101B-9397-08002B2CF9AE}" pid="3" name="Creator">
    <vt:lpwstr>Microsoft® PowerPoint® 2021</vt:lpwstr>
  </property>
  <property fmtid="{D5CDD505-2E9C-101B-9397-08002B2CF9AE}" pid="4" name="LastSaved">
    <vt:filetime>2024-10-07T00:00:00Z</vt:filetime>
  </property>
  <property fmtid="{D5CDD505-2E9C-101B-9397-08002B2CF9AE}" pid="5" name="Producer">
    <vt:lpwstr>Microsoft® PowerPoint® 2021</vt:lpwstr>
  </property>
</Properties>
</file>